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</p:sldIdLst>
  <p:sldSz cx="24384000" cy="13716000"/>
  <p:notesSz cx="6858000" cy="9144000"/>
  <p:embeddedFontLst>
    <p:embeddedFont>
      <p:font typeface="Helvetica Neue" panose="020B0604020202020204" charset="0"/>
      <p:regular r:id="rId16"/>
      <p:bold r:id="rId17"/>
      <p:italic r:id="rId18"/>
      <p:boldItalic r:id="rId19"/>
    </p:embeddedFont>
    <p:embeddedFont>
      <p:font typeface="Montserrat" panose="00000500000000000000" pitchFamily="2" charset="0"/>
      <p:regular r:id="rId20"/>
      <p:bold r:id="rId21"/>
      <p:italic r:id="rId22"/>
      <p:boldItalic r:id="rId23"/>
    </p:embeddedFont>
    <p:embeddedFont>
      <p:font typeface="Play" panose="020B0604020202020204" charset="0"/>
      <p:regular r:id="rId24"/>
      <p:bold r:id="rId25"/>
    </p:embeddedFont>
    <p:embeddedFont>
      <p:font typeface="Verdana" panose="020B060403050404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j0dQO/iPKz2Fvc7lNqIgT1fUdQ7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1" d="100"/>
          <a:sy n="31" d="100"/>
        </p:scale>
        <p:origin x="8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customschemas.google.com/relationships/presentationmetadata" Target="meta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" name="Google Shape;42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4" name="Google Shape;204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2d8ddbffc5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5" name="Google Shape;215;g32d8ddbffc5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0" name="Google Shape;250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1" name="Google Shape;26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" name="Google Shape;50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" name="Google Shape;56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MX"/>
              <a:t>Y si tú eres transportista y te ha pasado que no hay consistencia en la información que recibes por parte de tu cliente porque no cuentas con un canal homologado de intercambio de información, te interesa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2" name="Google Shape;62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" name="Google Shape;98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1" name="Google Shape;141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1" name="Google Shape;161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copia 8" type="tx">
  <p:cSld name="TITLE_AND_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15" descr="Portada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2" y="0"/>
            <a:ext cx="24382376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5"/>
          <p:cNvSpPr txBox="1">
            <a:spLocks noGrp="1"/>
          </p:cNvSpPr>
          <p:nvPr>
            <p:ph type="sldNum" idx="12"/>
          </p:nvPr>
        </p:nvSpPr>
        <p:spPr>
          <a:xfrm>
            <a:off x="11977623" y="13081000"/>
            <a:ext cx="416053" cy="46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copia 10">
  <p:cSld name="Título copia 10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16" descr="Portada3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42"/>
            <a:ext cx="24384000" cy="1371531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6"/>
          <p:cNvSpPr txBox="1">
            <a:spLocks noGrp="1"/>
          </p:cNvSpPr>
          <p:nvPr>
            <p:ph type="sldNum" idx="12"/>
          </p:nvPr>
        </p:nvSpPr>
        <p:spPr>
          <a:xfrm>
            <a:off x="11977623" y="13081000"/>
            <a:ext cx="416053" cy="46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copia 9">
  <p:cSld name="Título copia 9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17" descr="Portada2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40" y="0"/>
            <a:ext cx="2437872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7"/>
          <p:cNvSpPr txBox="1">
            <a:spLocks noGrp="1"/>
          </p:cNvSpPr>
          <p:nvPr>
            <p:ph type="sldNum" idx="12"/>
          </p:nvPr>
        </p:nvSpPr>
        <p:spPr>
          <a:xfrm>
            <a:off x="11977623" y="13081000"/>
            <a:ext cx="416053" cy="46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copia 1">
  <p:cSld name="Título copia 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8" descr="Template4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42"/>
            <a:ext cx="24384000" cy="1371531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8"/>
          <p:cNvSpPr txBox="1">
            <a:spLocks noGrp="1"/>
          </p:cNvSpPr>
          <p:nvPr>
            <p:ph type="sldNum" idx="12"/>
          </p:nvPr>
        </p:nvSpPr>
        <p:spPr>
          <a:xfrm>
            <a:off x="11977623" y="13081000"/>
            <a:ext cx="416053" cy="46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copia 3">
  <p:cSld name="Título copia 3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19" descr="Template6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40" y="0"/>
            <a:ext cx="2437872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9"/>
          <p:cNvSpPr txBox="1">
            <a:spLocks noGrp="1"/>
          </p:cNvSpPr>
          <p:nvPr>
            <p:ph type="sldNum" idx="12"/>
          </p:nvPr>
        </p:nvSpPr>
        <p:spPr>
          <a:xfrm>
            <a:off x="11977623" y="13081000"/>
            <a:ext cx="416053" cy="46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copia 2">
  <p:cSld name="Título copia 2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20" descr="Template5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371"/>
            <a:ext cx="24384000" cy="13713258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0"/>
          <p:cNvSpPr txBox="1">
            <a:spLocks noGrp="1"/>
          </p:cNvSpPr>
          <p:nvPr>
            <p:ph type="sldNum" idx="12"/>
          </p:nvPr>
        </p:nvSpPr>
        <p:spPr>
          <a:xfrm>
            <a:off x="11977623" y="13081000"/>
            <a:ext cx="416053" cy="46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copia 4">
  <p:cSld name="Título copia 4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21" descr="Template7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40" y="0"/>
            <a:ext cx="2437872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21"/>
          <p:cNvSpPr txBox="1">
            <a:spLocks noGrp="1"/>
          </p:cNvSpPr>
          <p:nvPr>
            <p:ph type="sldNum" idx="12"/>
          </p:nvPr>
        </p:nvSpPr>
        <p:spPr>
          <a:xfrm>
            <a:off x="11977623" y="13081000"/>
            <a:ext cx="416053" cy="46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copia 5">
  <p:cSld name="Título copia 5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22" descr="Template8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371"/>
            <a:ext cx="24384000" cy="13713258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22"/>
          <p:cNvSpPr txBox="1">
            <a:spLocks noGrp="1"/>
          </p:cNvSpPr>
          <p:nvPr>
            <p:ph type="sldNum" idx="12"/>
          </p:nvPr>
        </p:nvSpPr>
        <p:spPr>
          <a:xfrm>
            <a:off x="11977623" y="13081000"/>
            <a:ext cx="416053" cy="46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32d8ddbffc5_0_270"/>
          <p:cNvSpPr txBox="1">
            <a:spLocks noGrp="1"/>
          </p:cNvSpPr>
          <p:nvPr>
            <p:ph type="ctrTitle"/>
          </p:nvPr>
        </p:nvSpPr>
        <p:spPr>
          <a:xfrm>
            <a:off x="3048000" y="2244726"/>
            <a:ext cx="18288000" cy="47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Play"/>
              <a:buNone/>
              <a:defRPr sz="1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g32d8ddbffc5_0_270"/>
          <p:cNvSpPr txBox="1"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2pPr>
            <a:lvl3pPr lvl="2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4pPr>
            <a:lvl5pPr lvl="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6pPr>
            <a:lvl7pPr lvl="6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7pPr>
            <a:lvl8pPr lvl="7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8pPr>
            <a:lvl9pPr lvl="8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7" name="Google Shape;37;g32d8ddbffc5_0_270"/>
          <p:cNvSpPr txBox="1">
            <a:spLocks noGrp="1"/>
          </p:cNvSpPr>
          <p:nvPr>
            <p:ph type="dt" idx="10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g32d8ddbffc5_0_270"/>
          <p:cNvSpPr txBox="1">
            <a:spLocks noGrp="1"/>
          </p:cNvSpPr>
          <p:nvPr>
            <p:ph type="ftr" idx="11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g32d8ddbffc5_0_270"/>
          <p:cNvSpPr txBox="1">
            <a:spLocks noGrp="1"/>
          </p:cNvSpPr>
          <p:nvPr>
            <p:ph type="sldNum" idx="12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4" descr="Template2.jp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640" y="0"/>
            <a:ext cx="2437872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4"/>
          <p:cNvSpPr txBox="1">
            <a:spLocks noGrp="1"/>
          </p:cNvSpPr>
          <p:nvPr>
            <p:ph type="title"/>
          </p:nvPr>
        </p:nvSpPr>
        <p:spPr>
          <a:xfrm>
            <a:off x="1270000" y="3289300"/>
            <a:ext cx="21844000" cy="3879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98FD"/>
              </a:buClr>
              <a:buSzPts val="11600"/>
              <a:buFont typeface="Arial"/>
              <a:buNone/>
              <a:defRPr sz="11600" b="0" i="0" u="none" strike="noStrike" cap="none">
                <a:solidFill>
                  <a:srgbClr val="1E98F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98FD"/>
              </a:buClr>
              <a:buSzPts val="11600"/>
              <a:buFont typeface="Arial"/>
              <a:buNone/>
              <a:defRPr sz="11600" b="0" i="0" u="none" strike="noStrike" cap="none">
                <a:solidFill>
                  <a:srgbClr val="1E98F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98FD"/>
              </a:buClr>
              <a:buSzPts val="11600"/>
              <a:buFont typeface="Arial"/>
              <a:buNone/>
              <a:defRPr sz="11600" b="0" i="0" u="none" strike="noStrike" cap="none">
                <a:solidFill>
                  <a:srgbClr val="1E98F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98FD"/>
              </a:buClr>
              <a:buSzPts val="11600"/>
              <a:buFont typeface="Arial"/>
              <a:buNone/>
              <a:defRPr sz="11600" b="0" i="0" u="none" strike="noStrike" cap="none">
                <a:solidFill>
                  <a:srgbClr val="1E98F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98FD"/>
              </a:buClr>
              <a:buSzPts val="11600"/>
              <a:buFont typeface="Arial"/>
              <a:buNone/>
              <a:defRPr sz="11600" b="0" i="0" u="none" strike="noStrike" cap="none">
                <a:solidFill>
                  <a:srgbClr val="1E98F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98FD"/>
              </a:buClr>
              <a:buSzPts val="11600"/>
              <a:buFont typeface="Arial"/>
              <a:buNone/>
              <a:defRPr sz="11600" b="0" i="0" u="none" strike="noStrike" cap="none">
                <a:solidFill>
                  <a:srgbClr val="1E98F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98FD"/>
              </a:buClr>
              <a:buSzPts val="11600"/>
              <a:buFont typeface="Arial"/>
              <a:buNone/>
              <a:defRPr sz="11600" b="0" i="0" u="none" strike="noStrike" cap="none">
                <a:solidFill>
                  <a:srgbClr val="1E98F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98FD"/>
              </a:buClr>
              <a:buSzPts val="11600"/>
              <a:buFont typeface="Arial"/>
              <a:buNone/>
              <a:defRPr sz="11600" b="0" i="0" u="none" strike="noStrike" cap="none">
                <a:solidFill>
                  <a:srgbClr val="1E98F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98FD"/>
              </a:buClr>
              <a:buSzPts val="11600"/>
              <a:buFont typeface="Arial"/>
              <a:buNone/>
              <a:defRPr sz="11600" b="0" i="0" u="none" strike="noStrike" cap="none">
                <a:solidFill>
                  <a:srgbClr val="1E98F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body" idx="1"/>
          </p:nvPr>
        </p:nvSpPr>
        <p:spPr>
          <a:xfrm>
            <a:off x="1270000" y="6985000"/>
            <a:ext cx="21844000" cy="2512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4"/>
          <p:cNvSpPr txBox="1">
            <a:spLocks noGrp="1"/>
          </p:cNvSpPr>
          <p:nvPr>
            <p:ph type="sldNum" idx="12"/>
          </p:nvPr>
        </p:nvSpPr>
        <p:spPr>
          <a:xfrm>
            <a:off x="11977623" y="13081000"/>
            <a:ext cx="416053" cy="46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26" Type="http://schemas.openxmlformats.org/officeDocument/2006/relationships/image" Target="../media/image46.png"/><Relationship Id="rId3" Type="http://schemas.openxmlformats.org/officeDocument/2006/relationships/image" Target="../media/image23.png"/><Relationship Id="rId21" Type="http://schemas.openxmlformats.org/officeDocument/2006/relationships/image" Target="../media/image41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5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44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gs1mexico.org/es/complemento-carta-porte" TargetMode="External"/><Relationship Id="rId5" Type="http://schemas.openxmlformats.org/officeDocument/2006/relationships/image" Target="../media/image47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2449" y="4748564"/>
            <a:ext cx="12099872" cy="5337882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"/>
          <p:cNvSpPr/>
          <p:nvPr/>
        </p:nvSpPr>
        <p:spPr>
          <a:xfrm>
            <a:off x="5713095" y="4921169"/>
            <a:ext cx="11809226" cy="5162632"/>
          </a:xfrm>
          <a:custGeom>
            <a:avLst/>
            <a:gdLst/>
            <a:ahLst/>
            <a:cxnLst/>
            <a:rect l="l" t="t" r="r" b="b"/>
            <a:pathLst>
              <a:path w="6783705" h="4935855" extrusionOk="0">
                <a:moveTo>
                  <a:pt x="0" y="691135"/>
                </a:moveTo>
                <a:lnTo>
                  <a:pt x="2304" y="0"/>
                </a:lnTo>
                <a:lnTo>
                  <a:pt x="6783130" y="18658"/>
                </a:lnTo>
                <a:lnTo>
                  <a:pt x="6783130" y="4935630"/>
                </a:lnTo>
                <a:lnTo>
                  <a:pt x="5352" y="4922923"/>
                </a:lnTo>
                <a:lnTo>
                  <a:pt x="2654" y="3671174"/>
                </a:lnTo>
              </a:path>
            </a:pathLst>
          </a:custGeom>
          <a:noFill/>
          <a:ln w="104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"/>
          <p:cNvSpPr txBox="1"/>
          <p:nvPr/>
        </p:nvSpPr>
        <p:spPr>
          <a:xfrm>
            <a:off x="1922816" y="5926976"/>
            <a:ext cx="13132500" cy="18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0"/>
              <a:buFont typeface="Arial"/>
              <a:buNone/>
            </a:pPr>
            <a:r>
              <a:rPr lang="es-MX" sz="11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CARTA PORTE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" name="Google Shape;4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573000" y="5854970"/>
            <a:ext cx="3539877" cy="2006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99893" y="6627694"/>
            <a:ext cx="16614959" cy="6694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86553" y="8729313"/>
            <a:ext cx="7109521" cy="4229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38893" y="3917968"/>
            <a:ext cx="6884995" cy="4319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39357" y="3004750"/>
            <a:ext cx="3521247" cy="5242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148041" y="5961078"/>
            <a:ext cx="2525087" cy="148106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0"/>
          <p:cNvSpPr/>
          <p:nvPr/>
        </p:nvSpPr>
        <p:spPr>
          <a:xfrm>
            <a:off x="15534869" y="3325157"/>
            <a:ext cx="6783705" cy="2302613"/>
          </a:xfrm>
          <a:custGeom>
            <a:avLst/>
            <a:gdLst/>
            <a:ahLst/>
            <a:cxnLst/>
            <a:rect l="l" t="t" r="r" b="b"/>
            <a:pathLst>
              <a:path w="6783705" h="4935855" extrusionOk="0">
                <a:moveTo>
                  <a:pt x="0" y="691135"/>
                </a:moveTo>
                <a:lnTo>
                  <a:pt x="2304" y="0"/>
                </a:lnTo>
                <a:lnTo>
                  <a:pt x="6783130" y="18658"/>
                </a:lnTo>
                <a:lnTo>
                  <a:pt x="6783130" y="4935630"/>
                </a:lnTo>
                <a:lnTo>
                  <a:pt x="5352" y="4922923"/>
                </a:lnTo>
                <a:lnTo>
                  <a:pt x="2654" y="3671174"/>
                </a:lnTo>
              </a:path>
            </a:pathLst>
          </a:custGeom>
          <a:noFill/>
          <a:ln w="1047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0"/>
          <p:cNvSpPr txBox="1"/>
          <p:nvPr/>
        </p:nvSpPr>
        <p:spPr>
          <a:xfrm>
            <a:off x="14476966" y="4027151"/>
            <a:ext cx="75438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</a:pPr>
            <a:r>
              <a:rPr lang="es-MX" sz="48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Beneficios del estándar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2d8ddbffc5_0_143"/>
          <p:cNvSpPr/>
          <p:nvPr/>
        </p:nvSpPr>
        <p:spPr>
          <a:xfrm>
            <a:off x="3048" y="0"/>
            <a:ext cx="24378000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g32d8ddbffc5_0_143"/>
          <p:cNvSpPr txBox="1"/>
          <p:nvPr/>
        </p:nvSpPr>
        <p:spPr>
          <a:xfrm>
            <a:off x="535150" y="1393776"/>
            <a:ext cx="8340000" cy="21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2400"/>
              </a:spcBef>
              <a:spcAft>
                <a:spcPts val="240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MX" sz="36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COMPARTE TU INFORMACIÓN A TRAVÉS DEL ESTÁNDAR DE GS1 MÉXICO</a:t>
            </a:r>
            <a:endParaRPr sz="30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g32d8ddbffc5_0_143"/>
          <p:cNvSpPr/>
          <p:nvPr/>
        </p:nvSpPr>
        <p:spPr>
          <a:xfrm>
            <a:off x="12125900" y="8352150"/>
            <a:ext cx="12586390" cy="4366588"/>
          </a:xfrm>
          <a:custGeom>
            <a:avLst/>
            <a:gdLst/>
            <a:ahLst/>
            <a:cxnLst/>
            <a:rect l="l" t="t" r="r" b="b"/>
            <a:pathLst>
              <a:path w="21515197" h="7217501" extrusionOk="0">
                <a:moveTo>
                  <a:pt x="0" y="0"/>
                </a:moveTo>
                <a:lnTo>
                  <a:pt x="21515197" y="0"/>
                </a:lnTo>
                <a:lnTo>
                  <a:pt x="21515197" y="7217501"/>
                </a:lnTo>
                <a:lnTo>
                  <a:pt x="0" y="7217501"/>
                </a:lnTo>
                <a:lnTo>
                  <a:pt x="0" y="0"/>
                </a:lnTo>
              </a:path>
            </a:pathLst>
          </a:custGeom>
          <a:blipFill rotWithShape="1">
            <a:blip r:embed="rId3">
              <a:alphaModFix/>
            </a:blip>
            <a:stretch>
              <a:fillRect b="7637"/>
            </a:stretch>
          </a:blipFill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g32d8ddbffc5_0_143"/>
          <p:cNvSpPr txBox="1"/>
          <p:nvPr/>
        </p:nvSpPr>
        <p:spPr>
          <a:xfrm>
            <a:off x="535150" y="3591600"/>
            <a:ext cx="8991600" cy="24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39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0"/>
              <a:buFont typeface="Arial"/>
              <a:buNone/>
            </a:pPr>
            <a:r>
              <a:rPr lang="es-MX" sz="3400" b="1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Más de 160 organizaciones colaboran con GS1 México para el diseño del mensaje estándar de comunicación para Carta Porte</a:t>
            </a:r>
            <a:endParaRPr sz="16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1" name="Google Shape;221;g32d8ddbffc5_0_143"/>
          <p:cNvSpPr txBox="1"/>
          <p:nvPr/>
        </p:nvSpPr>
        <p:spPr>
          <a:xfrm>
            <a:off x="11138225" y="3064675"/>
            <a:ext cx="13029000" cy="53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MX" sz="3200" b="1" i="0" u="none" strike="noStrike" cap="none">
                <a:solidFill>
                  <a:srgbClr val="F16234"/>
                </a:solidFill>
                <a:latin typeface="Montserrat"/>
                <a:ea typeface="Montserrat"/>
                <a:cs typeface="Montserrat"/>
                <a:sym typeface="Montserrat"/>
              </a:rPr>
              <a:t>Beneficios de uso estándar GS1 México </a:t>
            </a:r>
            <a:endParaRPr sz="3200" b="1" i="0" u="none" strike="noStrike" cap="none">
              <a:solidFill>
                <a:srgbClr val="F1623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0" indent="-66040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</a:pPr>
            <a:r>
              <a:rPr lang="es-MX" sz="3400" b="1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Mensaje-Canal de comunicación estandarizado </a:t>
            </a:r>
            <a:endParaRPr sz="3400" b="1" i="0" u="none" strike="noStrike" cap="none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0" indent="-660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</a:pPr>
            <a:r>
              <a:rPr lang="es-MX" sz="3400" b="1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Reducción de Costos al implementar un solo mensaje </a:t>
            </a:r>
            <a:endParaRPr sz="3400" b="1" i="0" u="none" strike="noStrike" cap="none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0" indent="-660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</a:pPr>
            <a:r>
              <a:rPr lang="es-MX" sz="3400" b="1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Disminución de errores por captura </a:t>
            </a:r>
            <a:endParaRPr sz="3400" b="1" i="0" u="none" strike="noStrike" cap="none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0" indent="-660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</a:pPr>
            <a:r>
              <a:rPr lang="es-MX" sz="3400" b="1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Validación de estructura de mensaje </a:t>
            </a:r>
            <a:endParaRPr sz="3400" b="1" i="0" u="none" strike="noStrike" cap="none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0" indent="-660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</a:pPr>
            <a:r>
              <a:rPr lang="es-MX" sz="3400" b="1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Estándar de libre adopción y gratuito </a:t>
            </a:r>
            <a:endParaRPr sz="3400" b="1" i="0" u="none" strike="noStrike" cap="none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0" indent="-660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</a:pPr>
            <a:r>
              <a:rPr lang="es-MX" sz="3400" b="1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Facilidad de integració</a:t>
            </a:r>
            <a:r>
              <a:rPr lang="es-MX" sz="3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endParaRPr sz="3200" b="1" i="0" u="none" strike="noStrike" cap="non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" name="Google Shape;222;g32d8ddbffc5_0_143"/>
          <p:cNvSpPr/>
          <p:nvPr/>
        </p:nvSpPr>
        <p:spPr>
          <a:xfrm>
            <a:off x="5971326" y="6805042"/>
            <a:ext cx="3721109" cy="3482958"/>
          </a:xfrm>
          <a:custGeom>
            <a:avLst/>
            <a:gdLst/>
            <a:ahLst/>
            <a:cxnLst/>
            <a:rect l="l" t="t" r="r" b="b"/>
            <a:pathLst>
              <a:path w="5953774" h="5953774" extrusionOk="0">
                <a:moveTo>
                  <a:pt x="0" y="0"/>
                </a:moveTo>
                <a:lnTo>
                  <a:pt x="5953774" y="0"/>
                </a:lnTo>
                <a:lnTo>
                  <a:pt x="5953774" y="5953774"/>
                </a:lnTo>
                <a:lnTo>
                  <a:pt x="0" y="59537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32d8ddbffc5_0_143"/>
          <p:cNvSpPr/>
          <p:nvPr/>
        </p:nvSpPr>
        <p:spPr>
          <a:xfrm>
            <a:off x="941372" y="7158352"/>
            <a:ext cx="4214654" cy="2369701"/>
          </a:xfrm>
          <a:custGeom>
            <a:avLst/>
            <a:gdLst/>
            <a:ahLst/>
            <a:cxnLst/>
            <a:rect l="l" t="t" r="r" b="b"/>
            <a:pathLst>
              <a:path w="6534348" h="3949502" extrusionOk="0">
                <a:moveTo>
                  <a:pt x="0" y="0"/>
                </a:moveTo>
                <a:lnTo>
                  <a:pt x="6534348" y="0"/>
                </a:lnTo>
                <a:lnTo>
                  <a:pt x="6534348" y="3949502"/>
                </a:lnTo>
                <a:lnTo>
                  <a:pt x="0" y="39495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g32d8ddbffc5_0_143"/>
          <p:cNvSpPr/>
          <p:nvPr/>
        </p:nvSpPr>
        <p:spPr>
          <a:xfrm>
            <a:off x="941372" y="9527092"/>
            <a:ext cx="4214654" cy="365390"/>
          </a:xfrm>
          <a:custGeom>
            <a:avLst/>
            <a:gdLst/>
            <a:ahLst/>
            <a:cxnLst/>
            <a:rect l="l" t="t" r="r" b="b"/>
            <a:pathLst>
              <a:path w="6534348" h="608983" extrusionOk="0">
                <a:moveTo>
                  <a:pt x="0" y="0"/>
                </a:moveTo>
                <a:lnTo>
                  <a:pt x="6534348" y="0"/>
                </a:lnTo>
                <a:lnTo>
                  <a:pt x="6534348" y="608983"/>
                </a:lnTo>
                <a:lnTo>
                  <a:pt x="0" y="6089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g32d8ddbffc5_0_143"/>
          <p:cNvSpPr/>
          <p:nvPr/>
        </p:nvSpPr>
        <p:spPr>
          <a:xfrm>
            <a:off x="2311786" y="9892232"/>
            <a:ext cx="1470828" cy="415398"/>
          </a:xfrm>
          <a:custGeom>
            <a:avLst/>
            <a:gdLst/>
            <a:ahLst/>
            <a:cxnLst/>
            <a:rect l="l" t="t" r="r" b="b"/>
            <a:pathLst>
              <a:path w="2280354" h="692330" extrusionOk="0">
                <a:moveTo>
                  <a:pt x="0" y="0"/>
                </a:moveTo>
                <a:lnTo>
                  <a:pt x="2280354" y="0"/>
                </a:lnTo>
                <a:lnTo>
                  <a:pt x="2280354" y="692330"/>
                </a:lnTo>
                <a:lnTo>
                  <a:pt x="0" y="6923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g32d8ddbffc5_0_143"/>
          <p:cNvSpPr/>
          <p:nvPr/>
        </p:nvSpPr>
        <p:spPr>
          <a:xfrm>
            <a:off x="1119032" y="7343586"/>
            <a:ext cx="3863362" cy="2013623"/>
          </a:xfrm>
          <a:custGeom>
            <a:avLst/>
            <a:gdLst/>
            <a:ahLst/>
            <a:cxnLst/>
            <a:rect l="l" t="t" r="r" b="b"/>
            <a:pathLst>
              <a:path w="7965694" h="4474718" extrusionOk="0">
                <a:moveTo>
                  <a:pt x="0" y="0"/>
                </a:moveTo>
                <a:lnTo>
                  <a:pt x="7965694" y="0"/>
                </a:lnTo>
                <a:lnTo>
                  <a:pt x="7965694" y="4474718"/>
                </a:lnTo>
                <a:lnTo>
                  <a:pt x="0" y="4474718"/>
                </a:lnTo>
                <a:lnTo>
                  <a:pt x="0" y="0"/>
                </a:lnTo>
              </a:path>
            </a:pathLst>
          </a:custGeom>
          <a:blipFill rotWithShape="1">
            <a:blip r:embed="rId8">
              <a:alphaModFix/>
            </a:blip>
            <a:stretch>
              <a:fillRect t="-7676" b="-7668"/>
            </a:stretch>
          </a:blipFill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g32d8ddbffc5_0_143"/>
          <p:cNvSpPr/>
          <p:nvPr/>
        </p:nvSpPr>
        <p:spPr>
          <a:xfrm>
            <a:off x="3156392" y="9258924"/>
            <a:ext cx="2759257" cy="1721441"/>
          </a:xfrm>
          <a:custGeom>
            <a:avLst/>
            <a:gdLst/>
            <a:ahLst/>
            <a:cxnLst/>
            <a:rect l="l" t="t" r="r" b="b"/>
            <a:pathLst>
              <a:path w="4277918" h="2869068" extrusionOk="0">
                <a:moveTo>
                  <a:pt x="0" y="0"/>
                </a:moveTo>
                <a:lnTo>
                  <a:pt x="4277918" y="0"/>
                </a:lnTo>
                <a:lnTo>
                  <a:pt x="4277918" y="2869068"/>
                </a:lnTo>
                <a:lnTo>
                  <a:pt x="0" y="28690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g32d8ddbffc5_0_143"/>
          <p:cNvSpPr/>
          <p:nvPr/>
        </p:nvSpPr>
        <p:spPr>
          <a:xfrm>
            <a:off x="2829054" y="9250342"/>
            <a:ext cx="3413766" cy="1807336"/>
          </a:xfrm>
          <a:custGeom>
            <a:avLst/>
            <a:gdLst/>
            <a:ahLst/>
            <a:cxnLst/>
            <a:rect l="l" t="t" r="r" b="b"/>
            <a:pathLst>
              <a:path w="5292660" h="3012227" extrusionOk="0">
                <a:moveTo>
                  <a:pt x="0" y="0"/>
                </a:moveTo>
                <a:lnTo>
                  <a:pt x="5292660" y="0"/>
                </a:lnTo>
                <a:lnTo>
                  <a:pt x="5292660" y="3012227"/>
                </a:lnTo>
                <a:lnTo>
                  <a:pt x="0" y="30122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g32d8ddbffc5_0_143"/>
          <p:cNvSpPr/>
          <p:nvPr/>
        </p:nvSpPr>
        <p:spPr>
          <a:xfrm>
            <a:off x="4308322" y="10979690"/>
            <a:ext cx="452996" cy="38400"/>
          </a:xfrm>
          <a:custGeom>
            <a:avLst/>
            <a:gdLst/>
            <a:ahLst/>
            <a:cxnLst/>
            <a:rect l="l" t="t" r="r" b="b"/>
            <a:pathLst>
              <a:path w="702320" h="64000" extrusionOk="0">
                <a:moveTo>
                  <a:pt x="0" y="0"/>
                </a:moveTo>
                <a:lnTo>
                  <a:pt x="702320" y="0"/>
                </a:lnTo>
                <a:lnTo>
                  <a:pt x="702320" y="64001"/>
                </a:lnTo>
                <a:lnTo>
                  <a:pt x="0" y="640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g32d8ddbffc5_0_143"/>
          <p:cNvSpPr/>
          <p:nvPr/>
        </p:nvSpPr>
        <p:spPr>
          <a:xfrm>
            <a:off x="2899082" y="11056438"/>
            <a:ext cx="3273630" cy="14147"/>
          </a:xfrm>
          <a:custGeom>
            <a:avLst/>
            <a:gdLst/>
            <a:ahLst/>
            <a:cxnLst/>
            <a:rect l="l" t="t" r="r" b="b"/>
            <a:pathLst>
              <a:path w="5075396" h="23579" extrusionOk="0">
                <a:moveTo>
                  <a:pt x="0" y="0"/>
                </a:moveTo>
                <a:lnTo>
                  <a:pt x="5075396" y="0"/>
                </a:lnTo>
                <a:lnTo>
                  <a:pt x="5075396" y="23579"/>
                </a:lnTo>
                <a:lnTo>
                  <a:pt x="0" y="235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g32d8ddbffc5_0_143"/>
          <p:cNvSpPr/>
          <p:nvPr/>
        </p:nvSpPr>
        <p:spPr>
          <a:xfrm>
            <a:off x="3240534" y="9360414"/>
            <a:ext cx="2596476" cy="1507731"/>
          </a:xfrm>
          <a:custGeom>
            <a:avLst/>
            <a:gdLst/>
            <a:ahLst/>
            <a:cxnLst/>
            <a:rect l="l" t="t" r="r" b="b"/>
            <a:pathLst>
              <a:path w="5353558" h="3350514" extrusionOk="0">
                <a:moveTo>
                  <a:pt x="0" y="0"/>
                </a:moveTo>
                <a:lnTo>
                  <a:pt x="5353558" y="0"/>
                </a:lnTo>
                <a:lnTo>
                  <a:pt x="5353558" y="3350514"/>
                </a:lnTo>
                <a:lnTo>
                  <a:pt x="0" y="3350514"/>
                </a:lnTo>
                <a:lnTo>
                  <a:pt x="0" y="0"/>
                </a:lnTo>
              </a:path>
            </a:pathLst>
          </a:custGeom>
          <a:blipFill rotWithShape="1">
            <a:blip r:embed="rId13">
              <a:alphaModFix/>
            </a:blip>
            <a:stretch>
              <a:fillRect t="-2258" b="-2246"/>
            </a:stretch>
          </a:blipFill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g32d8ddbffc5_0_143"/>
          <p:cNvSpPr/>
          <p:nvPr/>
        </p:nvSpPr>
        <p:spPr>
          <a:xfrm>
            <a:off x="285990" y="9039884"/>
            <a:ext cx="1733983" cy="2247539"/>
          </a:xfrm>
          <a:custGeom>
            <a:avLst/>
            <a:gdLst/>
            <a:ahLst/>
            <a:cxnLst/>
            <a:rect l="l" t="t" r="r" b="b"/>
            <a:pathLst>
              <a:path w="2688346" h="3745898" extrusionOk="0">
                <a:moveTo>
                  <a:pt x="0" y="0"/>
                </a:moveTo>
                <a:lnTo>
                  <a:pt x="2688345" y="0"/>
                </a:lnTo>
                <a:lnTo>
                  <a:pt x="2688345" y="3745898"/>
                </a:lnTo>
                <a:lnTo>
                  <a:pt x="0" y="37458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g32d8ddbffc5_0_143"/>
          <p:cNvSpPr/>
          <p:nvPr/>
        </p:nvSpPr>
        <p:spPr>
          <a:xfrm>
            <a:off x="272250" y="9027986"/>
            <a:ext cx="1760528" cy="2272232"/>
          </a:xfrm>
          <a:custGeom>
            <a:avLst/>
            <a:gdLst/>
            <a:ahLst/>
            <a:cxnLst/>
            <a:rect l="l" t="t" r="r" b="b"/>
            <a:pathLst>
              <a:path w="2729501" h="3787054" extrusionOk="0">
                <a:moveTo>
                  <a:pt x="0" y="0"/>
                </a:moveTo>
                <a:lnTo>
                  <a:pt x="2729501" y="0"/>
                </a:lnTo>
                <a:lnTo>
                  <a:pt x="2729501" y="3787054"/>
                </a:lnTo>
                <a:lnTo>
                  <a:pt x="0" y="37870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g32d8ddbffc5_0_143"/>
          <p:cNvSpPr/>
          <p:nvPr/>
        </p:nvSpPr>
        <p:spPr>
          <a:xfrm>
            <a:off x="367948" y="9114354"/>
            <a:ext cx="1574491" cy="2098491"/>
          </a:xfrm>
          <a:custGeom>
            <a:avLst/>
            <a:gdLst/>
            <a:ahLst/>
            <a:cxnLst/>
            <a:rect l="l" t="t" r="r" b="b"/>
            <a:pathLst>
              <a:path w="3246374" h="4663313" extrusionOk="0">
                <a:moveTo>
                  <a:pt x="3245358" y="4584954"/>
                </a:moveTo>
                <a:cubicBezTo>
                  <a:pt x="3245358" y="4628007"/>
                  <a:pt x="3210052" y="4663313"/>
                  <a:pt x="3166999" y="4663313"/>
                </a:cubicBezTo>
                <a:lnTo>
                  <a:pt x="78359" y="4663313"/>
                </a:lnTo>
                <a:cubicBezTo>
                  <a:pt x="35306" y="4663313"/>
                  <a:pt x="0" y="4628007"/>
                  <a:pt x="0" y="4584954"/>
                </a:cubicBezTo>
                <a:lnTo>
                  <a:pt x="0" y="78359"/>
                </a:lnTo>
                <a:cubicBezTo>
                  <a:pt x="0" y="35306"/>
                  <a:pt x="35306" y="0"/>
                  <a:pt x="78359" y="0"/>
                </a:cubicBezTo>
                <a:lnTo>
                  <a:pt x="3168015" y="0"/>
                </a:lnTo>
                <a:cubicBezTo>
                  <a:pt x="3211068" y="0"/>
                  <a:pt x="3246374" y="35306"/>
                  <a:pt x="3246374" y="78359"/>
                </a:cubicBezTo>
                <a:lnTo>
                  <a:pt x="3246374" y="4584954"/>
                </a:lnTo>
                <a:lnTo>
                  <a:pt x="3245358" y="4584954"/>
                </a:lnTo>
              </a:path>
            </a:pathLst>
          </a:custGeom>
          <a:blipFill rotWithShape="1">
            <a:blip r:embed="rId16">
              <a:alphaModFix/>
            </a:blip>
            <a:stretch>
              <a:fillRect l="-20137" r="-20126"/>
            </a:stretch>
          </a:blipFill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g32d8ddbffc5_0_143"/>
          <p:cNvSpPr/>
          <p:nvPr/>
        </p:nvSpPr>
        <p:spPr>
          <a:xfrm>
            <a:off x="1000182" y="9064098"/>
            <a:ext cx="29846" cy="26500"/>
          </a:xfrm>
          <a:custGeom>
            <a:avLst/>
            <a:gdLst/>
            <a:ahLst/>
            <a:cxnLst/>
            <a:rect l="l" t="t" r="r" b="b"/>
            <a:pathLst>
              <a:path w="46273" h="44166" extrusionOk="0">
                <a:moveTo>
                  <a:pt x="0" y="0"/>
                </a:moveTo>
                <a:lnTo>
                  <a:pt x="46273" y="0"/>
                </a:lnTo>
                <a:lnTo>
                  <a:pt x="46273" y="44166"/>
                </a:lnTo>
                <a:lnTo>
                  <a:pt x="0" y="441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g32d8ddbffc5_0_143"/>
          <p:cNvSpPr/>
          <p:nvPr/>
        </p:nvSpPr>
        <p:spPr>
          <a:xfrm>
            <a:off x="1062888" y="9058360"/>
            <a:ext cx="42780" cy="37983"/>
          </a:xfrm>
          <a:custGeom>
            <a:avLst/>
            <a:gdLst/>
            <a:ahLst/>
            <a:cxnLst/>
            <a:rect l="l" t="t" r="r" b="b"/>
            <a:pathLst>
              <a:path w="66325" h="63305" extrusionOk="0">
                <a:moveTo>
                  <a:pt x="0" y="0"/>
                </a:moveTo>
                <a:lnTo>
                  <a:pt x="66325" y="0"/>
                </a:lnTo>
                <a:lnTo>
                  <a:pt x="66325" y="63304"/>
                </a:lnTo>
                <a:lnTo>
                  <a:pt x="0" y="633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g32d8ddbffc5_0_143"/>
          <p:cNvSpPr/>
          <p:nvPr/>
        </p:nvSpPr>
        <p:spPr>
          <a:xfrm>
            <a:off x="1141028" y="9066746"/>
            <a:ext cx="23877" cy="21200"/>
          </a:xfrm>
          <a:custGeom>
            <a:avLst/>
            <a:gdLst/>
            <a:ahLst/>
            <a:cxnLst/>
            <a:rect l="l" t="t" r="r" b="b"/>
            <a:pathLst>
              <a:path w="37019" h="35333" extrusionOk="0">
                <a:moveTo>
                  <a:pt x="0" y="0"/>
                </a:moveTo>
                <a:lnTo>
                  <a:pt x="37018" y="0"/>
                </a:lnTo>
                <a:lnTo>
                  <a:pt x="37018" y="35333"/>
                </a:lnTo>
                <a:lnTo>
                  <a:pt x="0" y="353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g32d8ddbffc5_0_143"/>
          <p:cNvSpPr/>
          <p:nvPr/>
        </p:nvSpPr>
        <p:spPr>
          <a:xfrm>
            <a:off x="1147490" y="9072484"/>
            <a:ext cx="10944" cy="9716"/>
          </a:xfrm>
          <a:custGeom>
            <a:avLst/>
            <a:gdLst/>
            <a:ahLst/>
            <a:cxnLst/>
            <a:rect l="l" t="t" r="r" b="b"/>
            <a:pathLst>
              <a:path w="16967" h="16194" extrusionOk="0">
                <a:moveTo>
                  <a:pt x="0" y="0"/>
                </a:moveTo>
                <a:lnTo>
                  <a:pt x="16967" y="0"/>
                </a:lnTo>
                <a:lnTo>
                  <a:pt x="16967" y="16195"/>
                </a:lnTo>
                <a:lnTo>
                  <a:pt x="0" y="161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g32d8ddbffc5_0_143"/>
          <p:cNvSpPr/>
          <p:nvPr/>
        </p:nvSpPr>
        <p:spPr>
          <a:xfrm>
            <a:off x="1146660" y="9072488"/>
            <a:ext cx="6144" cy="5715"/>
          </a:xfrm>
          <a:custGeom>
            <a:avLst/>
            <a:gdLst/>
            <a:ahLst/>
            <a:cxnLst/>
            <a:rect l="l" t="t" r="r" b="b"/>
            <a:pathLst>
              <a:path w="9525" h="9525" extrusionOk="0">
                <a:moveTo>
                  <a:pt x="0" y="0"/>
                </a:moveTo>
                <a:lnTo>
                  <a:pt x="9525" y="0"/>
                </a:lnTo>
                <a:lnTo>
                  <a:pt x="9525" y="9525"/>
                </a:lnTo>
                <a:lnTo>
                  <a:pt x="0" y="95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g32d8ddbffc5_0_143"/>
          <p:cNvSpPr/>
          <p:nvPr/>
        </p:nvSpPr>
        <p:spPr>
          <a:xfrm>
            <a:off x="2031774" y="9207770"/>
            <a:ext cx="7110" cy="96569"/>
          </a:xfrm>
          <a:custGeom>
            <a:avLst/>
            <a:gdLst/>
            <a:ahLst/>
            <a:cxnLst/>
            <a:rect l="l" t="t" r="r" b="b"/>
            <a:pathLst>
              <a:path w="11024" h="160948" extrusionOk="0">
                <a:moveTo>
                  <a:pt x="0" y="0"/>
                </a:moveTo>
                <a:lnTo>
                  <a:pt x="11024" y="0"/>
                </a:lnTo>
                <a:lnTo>
                  <a:pt x="11024" y="160948"/>
                </a:lnTo>
                <a:lnTo>
                  <a:pt x="0" y="1609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g32d8ddbffc5_0_143"/>
          <p:cNvSpPr/>
          <p:nvPr/>
        </p:nvSpPr>
        <p:spPr>
          <a:xfrm>
            <a:off x="2031774" y="9321018"/>
            <a:ext cx="7110" cy="96569"/>
          </a:xfrm>
          <a:custGeom>
            <a:avLst/>
            <a:gdLst/>
            <a:ahLst/>
            <a:cxnLst/>
            <a:rect l="l" t="t" r="r" b="b"/>
            <a:pathLst>
              <a:path w="11024" h="160948" extrusionOk="0">
                <a:moveTo>
                  <a:pt x="0" y="0"/>
                </a:moveTo>
                <a:lnTo>
                  <a:pt x="11024" y="0"/>
                </a:lnTo>
                <a:lnTo>
                  <a:pt x="11024" y="160948"/>
                </a:lnTo>
                <a:lnTo>
                  <a:pt x="0" y="1609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g32d8ddbffc5_0_143"/>
          <p:cNvSpPr/>
          <p:nvPr/>
        </p:nvSpPr>
        <p:spPr>
          <a:xfrm>
            <a:off x="1788264" y="9021376"/>
            <a:ext cx="119454" cy="6614"/>
          </a:xfrm>
          <a:custGeom>
            <a:avLst/>
            <a:gdLst/>
            <a:ahLst/>
            <a:cxnLst/>
            <a:rect l="l" t="t" r="r" b="b"/>
            <a:pathLst>
              <a:path w="185200" h="11024" extrusionOk="0">
                <a:moveTo>
                  <a:pt x="0" y="0"/>
                </a:moveTo>
                <a:lnTo>
                  <a:pt x="185201" y="0"/>
                </a:lnTo>
                <a:lnTo>
                  <a:pt x="185201" y="11024"/>
                </a:lnTo>
                <a:lnTo>
                  <a:pt x="0" y="11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g32d8ddbffc5_0_143"/>
          <p:cNvSpPr/>
          <p:nvPr/>
        </p:nvSpPr>
        <p:spPr>
          <a:xfrm>
            <a:off x="1804848" y="9867174"/>
            <a:ext cx="1027466" cy="2025739"/>
          </a:xfrm>
          <a:custGeom>
            <a:avLst/>
            <a:gdLst/>
            <a:ahLst/>
            <a:cxnLst/>
            <a:rect l="l" t="t" r="r" b="b"/>
            <a:pathLst>
              <a:path w="2118487" h="4501642" extrusionOk="0">
                <a:moveTo>
                  <a:pt x="0" y="0"/>
                </a:moveTo>
                <a:lnTo>
                  <a:pt x="2118487" y="0"/>
                </a:lnTo>
                <a:lnTo>
                  <a:pt x="2118487" y="4501642"/>
                </a:lnTo>
                <a:lnTo>
                  <a:pt x="0" y="4501642"/>
                </a:lnTo>
                <a:lnTo>
                  <a:pt x="0" y="0"/>
                </a:lnTo>
              </a:path>
            </a:pathLst>
          </a:custGeom>
          <a:blipFill rotWithShape="1">
            <a:blip r:embed="rId24">
              <a:alphaModFix/>
            </a:blip>
            <a:stretch>
              <a:fillRect t="-38" b="-37"/>
            </a:stretch>
          </a:blipFill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g32d8ddbffc5_0_143"/>
          <p:cNvSpPr/>
          <p:nvPr/>
        </p:nvSpPr>
        <p:spPr>
          <a:xfrm>
            <a:off x="1736004" y="9843498"/>
            <a:ext cx="1096514" cy="2034769"/>
          </a:xfrm>
          <a:custGeom>
            <a:avLst/>
            <a:gdLst/>
            <a:ahLst/>
            <a:cxnLst/>
            <a:rect l="l" t="t" r="r" b="b"/>
            <a:pathLst>
              <a:path w="2260854" h="4521708" extrusionOk="0">
                <a:moveTo>
                  <a:pt x="0" y="0"/>
                </a:moveTo>
                <a:lnTo>
                  <a:pt x="2260854" y="0"/>
                </a:lnTo>
                <a:lnTo>
                  <a:pt x="2260854" y="4521708"/>
                </a:lnTo>
                <a:lnTo>
                  <a:pt x="0" y="4521708"/>
                </a:lnTo>
                <a:lnTo>
                  <a:pt x="0" y="0"/>
                </a:lnTo>
              </a:path>
            </a:pathLst>
          </a:custGeom>
          <a:blipFill rotWithShape="1">
            <a:blip r:embed="rId2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5" name="Google Shape;245;g32d8ddbffc5_0_143"/>
          <p:cNvCxnSpPr/>
          <p:nvPr/>
        </p:nvCxnSpPr>
        <p:spPr>
          <a:xfrm>
            <a:off x="1184823" y="12004709"/>
            <a:ext cx="22014600" cy="25800"/>
          </a:xfrm>
          <a:prstGeom prst="straightConnector1">
            <a:avLst/>
          </a:prstGeom>
          <a:noFill/>
          <a:ln w="38100" cap="flat" cmpd="sng">
            <a:solidFill>
              <a:srgbClr val="E9E8E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6" name="Google Shape;246;g32d8ddbffc5_0_143"/>
          <p:cNvSpPr/>
          <p:nvPr/>
        </p:nvSpPr>
        <p:spPr>
          <a:xfrm>
            <a:off x="904625" y="12344400"/>
            <a:ext cx="2175234" cy="1275858"/>
          </a:xfrm>
          <a:custGeom>
            <a:avLst/>
            <a:gdLst/>
            <a:ahLst/>
            <a:cxnLst/>
            <a:rect l="l" t="t" r="r" b="b"/>
            <a:pathLst>
              <a:path w="1629389" h="955699" extrusionOk="0">
                <a:moveTo>
                  <a:pt x="0" y="0"/>
                </a:moveTo>
                <a:lnTo>
                  <a:pt x="1629390" y="0"/>
                </a:lnTo>
                <a:lnTo>
                  <a:pt x="1629390" y="955699"/>
                </a:lnTo>
                <a:lnTo>
                  <a:pt x="0" y="9556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47" name="Google Shape;247;g32d8ddbffc5_0_143"/>
          <p:cNvSpPr txBox="1"/>
          <p:nvPr/>
        </p:nvSpPr>
        <p:spPr>
          <a:xfrm>
            <a:off x="9496803" y="13225033"/>
            <a:ext cx="4608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b="0" i="0" u="none" strike="noStrike" cap="none">
                <a:solidFill>
                  <a:srgbClr val="BDC1C6"/>
                </a:solidFill>
                <a:latin typeface="Arial"/>
                <a:ea typeface="Arial"/>
                <a:cs typeface="Arial"/>
                <a:sym typeface="Arial"/>
              </a:rPr>
              <a:t>The Global Language of Bussines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99893" y="6627694"/>
            <a:ext cx="16614959" cy="6694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148041" y="5961078"/>
            <a:ext cx="2525087" cy="1481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15121" y="6826978"/>
            <a:ext cx="3603921" cy="3596579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1"/>
          <p:cNvSpPr txBox="1"/>
          <p:nvPr/>
        </p:nvSpPr>
        <p:spPr>
          <a:xfrm>
            <a:off x="1645931" y="5030656"/>
            <a:ext cx="9774341" cy="186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00" tIns="100475" rIns="201000" bIns="100475" anchor="t" anchorCtr="0">
            <a:noAutofit/>
          </a:bodyPr>
          <a:lstStyle/>
          <a:p>
            <a:pPr marL="293183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02C6C"/>
              </a:buClr>
              <a:buSzPts val="1800"/>
              <a:buFont typeface="Arial"/>
              <a:buNone/>
            </a:pPr>
            <a:r>
              <a:rPr lang="es-MX" sz="2800" b="1" i="0" u="none" strike="noStrike" cap="none">
                <a:solidFill>
                  <a:srgbClr val="002C6C"/>
                </a:solidFill>
                <a:latin typeface="Arial"/>
                <a:ea typeface="Arial"/>
                <a:cs typeface="Arial"/>
                <a:sym typeface="Arial"/>
              </a:rPr>
              <a:t>¡Tenemos listo el estándar para ti!</a:t>
            </a:r>
            <a:endParaRPr sz="2800" b="1" i="0" u="none" strike="noStrike" cap="none">
              <a:solidFill>
                <a:srgbClr val="002C6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3183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02C6C"/>
              </a:buClr>
              <a:buSzPts val="1800"/>
              <a:buFont typeface="Arial"/>
              <a:buNone/>
            </a:pPr>
            <a:r>
              <a:rPr lang="es-MX" sz="2800" b="1" i="0" u="none" strike="noStrike" cap="none">
                <a:solidFill>
                  <a:srgbClr val="002C6C"/>
                </a:solidFill>
                <a:latin typeface="Arial"/>
                <a:ea typeface="Arial"/>
                <a:cs typeface="Arial"/>
                <a:sym typeface="Arial"/>
              </a:rPr>
              <a:t>¡Escanea al código QR para descargar los archivos</a:t>
            </a:r>
            <a:r>
              <a:rPr lang="es-MX" sz="2638" b="0" i="0" u="none" strike="noStrike" cap="none">
                <a:solidFill>
                  <a:srgbClr val="002C6C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sz="2638" b="0" i="0" u="none" strike="noStrike" cap="none">
              <a:solidFill>
                <a:srgbClr val="002C6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05200" marR="0" lvl="0" indent="-502600" algn="l" rtl="0">
              <a:lnSpc>
                <a:spcPct val="100000"/>
              </a:lnSpc>
              <a:spcBef>
                <a:spcPts val="879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3078" b="1" i="0" u="none" strike="noStrike" cap="none">
              <a:solidFill>
                <a:srgbClr val="002C6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05200" marR="0" lvl="0" indent="-502600" algn="l" rtl="0">
              <a:lnSpc>
                <a:spcPct val="100000"/>
              </a:lnSpc>
              <a:spcBef>
                <a:spcPts val="879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3957" b="1" i="0" u="none" strike="noStrike" cap="none">
              <a:solidFill>
                <a:srgbClr val="002C6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6" name="Google Shape;256;p11"/>
          <p:cNvSpPr txBox="1"/>
          <p:nvPr/>
        </p:nvSpPr>
        <p:spPr>
          <a:xfrm>
            <a:off x="-377297" y="11183557"/>
            <a:ext cx="1218875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s-MX" sz="2400" b="0" i="0" u="sng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https://www.gs1mexico.org/es/complemento-carta-porte</a:t>
            </a:r>
            <a:endParaRPr sz="2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1"/>
          <p:cNvSpPr/>
          <p:nvPr/>
        </p:nvSpPr>
        <p:spPr>
          <a:xfrm>
            <a:off x="12367154" y="3809321"/>
            <a:ext cx="6165256" cy="2151757"/>
          </a:xfrm>
          <a:custGeom>
            <a:avLst/>
            <a:gdLst/>
            <a:ahLst/>
            <a:cxnLst/>
            <a:rect l="l" t="t" r="r" b="b"/>
            <a:pathLst>
              <a:path w="6783705" h="4935855" extrusionOk="0">
                <a:moveTo>
                  <a:pt x="0" y="691135"/>
                </a:moveTo>
                <a:lnTo>
                  <a:pt x="2304" y="0"/>
                </a:lnTo>
                <a:lnTo>
                  <a:pt x="6783130" y="18658"/>
                </a:lnTo>
                <a:lnTo>
                  <a:pt x="6783130" y="4935630"/>
                </a:lnTo>
                <a:lnTo>
                  <a:pt x="5352" y="4922923"/>
                </a:lnTo>
                <a:lnTo>
                  <a:pt x="2654" y="3671174"/>
                </a:lnTo>
              </a:path>
            </a:pathLst>
          </a:custGeom>
          <a:noFill/>
          <a:ln w="1047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1"/>
          <p:cNvSpPr txBox="1"/>
          <p:nvPr/>
        </p:nvSpPr>
        <p:spPr>
          <a:xfrm>
            <a:off x="11309250" y="4511316"/>
            <a:ext cx="685605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800"/>
              <a:buFont typeface="Arial"/>
              <a:buNone/>
            </a:pPr>
            <a:r>
              <a:rPr lang="es-MX" sz="48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Descarga el estándar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3"/>
          <p:cNvSpPr txBox="1"/>
          <p:nvPr/>
        </p:nvSpPr>
        <p:spPr>
          <a:xfrm>
            <a:off x="1155404" y="4546586"/>
            <a:ext cx="11036700" cy="15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s-MX" sz="8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¡</a:t>
            </a:r>
            <a:r>
              <a:rPr lang="es-MX" sz="9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Contáctanos</a:t>
            </a:r>
            <a:r>
              <a:rPr lang="es-MX" sz="8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4740" y="10400939"/>
            <a:ext cx="11295991" cy="1648941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3"/>
          <p:cNvSpPr txBox="1"/>
          <p:nvPr/>
        </p:nvSpPr>
        <p:spPr>
          <a:xfrm>
            <a:off x="4491546" y="8880199"/>
            <a:ext cx="16963883" cy="1520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6669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57"/>
              <a:buFont typeface="Verdana"/>
              <a:buNone/>
            </a:pPr>
            <a:r>
              <a:rPr lang="es-MX" sz="3957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Visita: www.gs1mexico.org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"/>
          <p:cNvSpPr txBox="1"/>
          <p:nvPr/>
        </p:nvSpPr>
        <p:spPr>
          <a:xfrm>
            <a:off x="2977116" y="1119423"/>
            <a:ext cx="11036596" cy="133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s-MX" sz="8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PROPIETARIO DE MARCA</a:t>
            </a: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2"/>
          <p:cNvSpPr txBox="1"/>
          <p:nvPr/>
        </p:nvSpPr>
        <p:spPr>
          <a:xfrm>
            <a:off x="3441404" y="5698708"/>
            <a:ext cx="17501191" cy="2318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</a:pPr>
            <a:r>
              <a:rPr lang="es-MX" sz="7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¿Contratas uno o más servicios de transporte, para el traslado de tus mercancías?</a:t>
            </a: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"/>
          <p:cNvSpPr txBox="1"/>
          <p:nvPr/>
        </p:nvSpPr>
        <p:spPr>
          <a:xfrm>
            <a:off x="2977116" y="1374603"/>
            <a:ext cx="11036596" cy="133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s-MX" sz="8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TRANSPORTISTA</a:t>
            </a: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3"/>
          <p:cNvSpPr txBox="1"/>
          <p:nvPr/>
        </p:nvSpPr>
        <p:spPr>
          <a:xfrm>
            <a:off x="3441404" y="5698708"/>
            <a:ext cx="17501191" cy="2318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</a:pPr>
            <a:r>
              <a:rPr lang="es-MX" sz="7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¿Brindas servicios de transporte para el traslado de mercancías a uno o más clientes?</a:t>
            </a: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"/>
          <p:cNvSpPr txBox="1"/>
          <p:nvPr/>
        </p:nvSpPr>
        <p:spPr>
          <a:xfrm>
            <a:off x="2711292" y="837350"/>
            <a:ext cx="17947759" cy="1210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</a:pPr>
            <a:r>
              <a:rPr lang="es-MX" sz="7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FLUJO CARTA PORTE</a:t>
            </a: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4"/>
          <p:cNvSpPr/>
          <p:nvPr/>
        </p:nvSpPr>
        <p:spPr>
          <a:xfrm>
            <a:off x="446565" y="5665390"/>
            <a:ext cx="3497321" cy="110223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4"/>
          <p:cNvSpPr/>
          <p:nvPr/>
        </p:nvSpPr>
        <p:spPr>
          <a:xfrm>
            <a:off x="4451496" y="5665389"/>
            <a:ext cx="3497321" cy="110223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4"/>
          <p:cNvSpPr/>
          <p:nvPr/>
        </p:nvSpPr>
        <p:spPr>
          <a:xfrm>
            <a:off x="8456427" y="5417664"/>
            <a:ext cx="3497321" cy="159768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4"/>
          <p:cNvSpPr/>
          <p:nvPr/>
        </p:nvSpPr>
        <p:spPr>
          <a:xfrm>
            <a:off x="12461358" y="5417664"/>
            <a:ext cx="3497321" cy="159768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4"/>
          <p:cNvSpPr/>
          <p:nvPr/>
        </p:nvSpPr>
        <p:spPr>
          <a:xfrm>
            <a:off x="16466289" y="5417664"/>
            <a:ext cx="3497321" cy="159768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4"/>
          <p:cNvSpPr/>
          <p:nvPr/>
        </p:nvSpPr>
        <p:spPr>
          <a:xfrm>
            <a:off x="20471220" y="5417664"/>
            <a:ext cx="3497321" cy="159768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4"/>
          <p:cNvSpPr txBox="1"/>
          <p:nvPr/>
        </p:nvSpPr>
        <p:spPr>
          <a:xfrm>
            <a:off x="637952" y="5821525"/>
            <a:ext cx="3062100" cy="7182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s-MX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Contratante</a:t>
            </a: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4"/>
          <p:cNvSpPr txBox="1"/>
          <p:nvPr/>
        </p:nvSpPr>
        <p:spPr>
          <a:xfrm>
            <a:off x="4508200" y="5825075"/>
            <a:ext cx="3497400" cy="7182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s-MX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Transportista</a:t>
            </a: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4"/>
          <p:cNvSpPr txBox="1"/>
          <p:nvPr/>
        </p:nvSpPr>
        <p:spPr>
          <a:xfrm>
            <a:off x="8612371" y="5611211"/>
            <a:ext cx="3126000" cy="12108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s-MX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100% Datos</a:t>
            </a:r>
            <a:br>
              <a:rPr lang="es-MX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MX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CFDI + CCP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4"/>
          <p:cNvSpPr txBox="1"/>
          <p:nvPr/>
        </p:nvSpPr>
        <p:spPr>
          <a:xfrm>
            <a:off x="12613755" y="5593491"/>
            <a:ext cx="3126000" cy="12108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s-MX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PAC soporta datos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4"/>
          <p:cNvSpPr txBox="1"/>
          <p:nvPr/>
        </p:nvSpPr>
        <p:spPr>
          <a:xfrm>
            <a:off x="16636403" y="5575770"/>
            <a:ext cx="3126000" cy="12108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s-MX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CFDI Ingreso o Traslado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4"/>
          <p:cNvSpPr txBox="1"/>
          <p:nvPr/>
        </p:nvSpPr>
        <p:spPr>
          <a:xfrm>
            <a:off x="20506650" y="5600575"/>
            <a:ext cx="3497400" cy="12108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s-MX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Complemento Carta Porte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4"/>
          <p:cNvSpPr/>
          <p:nvPr/>
        </p:nvSpPr>
        <p:spPr>
          <a:xfrm>
            <a:off x="637954" y="7322053"/>
            <a:ext cx="3062177" cy="59503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s-MX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Ubicaciones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4"/>
          <p:cNvSpPr/>
          <p:nvPr/>
        </p:nvSpPr>
        <p:spPr>
          <a:xfrm>
            <a:off x="637953" y="8148200"/>
            <a:ext cx="3062177" cy="59503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s-MX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Mercancías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4"/>
          <p:cNvSpPr/>
          <p:nvPr/>
        </p:nvSpPr>
        <p:spPr>
          <a:xfrm>
            <a:off x="4660600" y="7322053"/>
            <a:ext cx="3062177" cy="59503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s-MX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CFDI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4"/>
          <p:cNvSpPr/>
          <p:nvPr/>
        </p:nvSpPr>
        <p:spPr>
          <a:xfrm>
            <a:off x="4660599" y="8148200"/>
            <a:ext cx="3062177" cy="59503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s-MX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Operadores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4"/>
          <p:cNvSpPr/>
          <p:nvPr/>
        </p:nvSpPr>
        <p:spPr>
          <a:xfrm>
            <a:off x="4660594" y="8971126"/>
            <a:ext cx="3062177" cy="59503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s-MX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Transporte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4"/>
          <p:cNvSpPr/>
          <p:nvPr/>
        </p:nvSpPr>
        <p:spPr>
          <a:xfrm>
            <a:off x="4660594" y="9797273"/>
            <a:ext cx="3062177" cy="59503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s-MX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Propietario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4"/>
          <p:cNvSpPr/>
          <p:nvPr/>
        </p:nvSpPr>
        <p:spPr>
          <a:xfrm>
            <a:off x="8683246" y="7322053"/>
            <a:ext cx="3062177" cy="5950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s-MX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CFDI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4"/>
          <p:cNvSpPr/>
          <p:nvPr/>
        </p:nvSpPr>
        <p:spPr>
          <a:xfrm>
            <a:off x="8683243" y="8140274"/>
            <a:ext cx="3062177" cy="5950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s-MX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Ubicaciones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4"/>
          <p:cNvSpPr/>
          <p:nvPr/>
        </p:nvSpPr>
        <p:spPr>
          <a:xfrm>
            <a:off x="8683243" y="8957131"/>
            <a:ext cx="3062177" cy="5950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s-MX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Mercancía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4"/>
          <p:cNvSpPr/>
          <p:nvPr/>
        </p:nvSpPr>
        <p:spPr>
          <a:xfrm>
            <a:off x="8683243" y="9773330"/>
            <a:ext cx="3062177" cy="5950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s-MX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Operadores</a:t>
            </a:r>
            <a:endParaRPr sz="3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4"/>
          <p:cNvSpPr/>
          <p:nvPr/>
        </p:nvSpPr>
        <p:spPr>
          <a:xfrm>
            <a:off x="8683243" y="10590187"/>
            <a:ext cx="3062177" cy="5950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s-MX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Transporte</a:t>
            </a:r>
            <a:endParaRPr sz="3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4"/>
          <p:cNvSpPr/>
          <p:nvPr/>
        </p:nvSpPr>
        <p:spPr>
          <a:xfrm>
            <a:off x="8683243" y="11407044"/>
            <a:ext cx="3062177" cy="5950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s-MX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Propietario</a:t>
            </a:r>
            <a:endParaRPr sz="3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9" name="Google Shape;89;p4"/>
          <p:cNvCxnSpPr>
            <a:stCxn id="65" idx="3"/>
            <a:endCxn id="66" idx="1"/>
          </p:cNvCxnSpPr>
          <p:nvPr/>
        </p:nvCxnSpPr>
        <p:spPr>
          <a:xfrm>
            <a:off x="3943886" y="6216505"/>
            <a:ext cx="507600" cy="0"/>
          </a:xfrm>
          <a:prstGeom prst="straightConnector1">
            <a:avLst/>
          </a:prstGeom>
          <a:noFill/>
          <a:ln w="57150" cap="flat" cmpd="sng">
            <a:solidFill>
              <a:srgbClr val="FF99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0" name="Google Shape;90;p4"/>
          <p:cNvCxnSpPr/>
          <p:nvPr/>
        </p:nvCxnSpPr>
        <p:spPr>
          <a:xfrm rot="10800000" flipH="1">
            <a:off x="7948817" y="6198784"/>
            <a:ext cx="507610" cy="1"/>
          </a:xfrm>
          <a:prstGeom prst="straightConnector1">
            <a:avLst/>
          </a:prstGeom>
          <a:noFill/>
          <a:ln w="57150" cap="flat" cmpd="sng">
            <a:solidFill>
              <a:srgbClr val="FF99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1" name="Google Shape;91;p4"/>
          <p:cNvCxnSpPr>
            <a:stCxn id="67" idx="3"/>
          </p:cNvCxnSpPr>
          <p:nvPr/>
        </p:nvCxnSpPr>
        <p:spPr>
          <a:xfrm>
            <a:off x="11953748" y="6216504"/>
            <a:ext cx="526200" cy="0"/>
          </a:xfrm>
          <a:prstGeom prst="straightConnector1">
            <a:avLst/>
          </a:prstGeom>
          <a:noFill/>
          <a:ln w="57150" cap="flat" cmpd="sng">
            <a:solidFill>
              <a:srgbClr val="FF99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2" name="Google Shape;92;p4"/>
          <p:cNvCxnSpPr/>
          <p:nvPr/>
        </p:nvCxnSpPr>
        <p:spPr>
          <a:xfrm>
            <a:off x="15958679" y="6234749"/>
            <a:ext cx="526123" cy="0"/>
          </a:xfrm>
          <a:prstGeom prst="straightConnector1">
            <a:avLst/>
          </a:prstGeom>
          <a:noFill/>
          <a:ln w="57150" cap="flat" cmpd="sng">
            <a:solidFill>
              <a:srgbClr val="FF99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3" name="Google Shape;93;p4"/>
          <p:cNvCxnSpPr/>
          <p:nvPr/>
        </p:nvCxnSpPr>
        <p:spPr>
          <a:xfrm>
            <a:off x="19963610" y="6234749"/>
            <a:ext cx="526123" cy="0"/>
          </a:xfrm>
          <a:prstGeom prst="straightConnector1">
            <a:avLst/>
          </a:prstGeom>
          <a:noFill/>
          <a:ln w="57150" cap="flat" cmpd="sng">
            <a:solidFill>
              <a:srgbClr val="FF99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4" name="Google Shape;94;p4"/>
          <p:cNvSpPr txBox="1"/>
          <p:nvPr/>
        </p:nvSpPr>
        <p:spPr>
          <a:xfrm>
            <a:off x="6092462" y="12588639"/>
            <a:ext cx="17947759" cy="59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MX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Modelo de autotransporte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4"/>
          <p:cNvSpPr txBox="1"/>
          <p:nvPr/>
        </p:nvSpPr>
        <p:spPr>
          <a:xfrm>
            <a:off x="446574" y="4079600"/>
            <a:ext cx="21748408" cy="12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lang="es-MX" sz="4800" b="0" i="0" u="none" strike="noStrike" cap="none" dirty="0">
                <a:solidFill>
                  <a:srgbClr val="B3008B"/>
                </a:solidFill>
                <a:latin typeface="Arial"/>
                <a:ea typeface="Arial"/>
                <a:cs typeface="Arial"/>
                <a:sym typeface="Arial"/>
              </a:rPr>
              <a:t>FLUJO ACTUAL DE LA INFORMACIÓN</a:t>
            </a:r>
            <a:endParaRPr sz="4800" b="0" i="0" u="none" strike="noStrike" cap="none" dirty="0">
              <a:solidFill>
                <a:srgbClr val="B3008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5" descr="A preview of asset 23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3918" y="3829612"/>
            <a:ext cx="2404508" cy="1610164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5"/>
          <p:cNvSpPr txBox="1"/>
          <p:nvPr/>
        </p:nvSpPr>
        <p:spPr>
          <a:xfrm>
            <a:off x="4423918" y="5518493"/>
            <a:ext cx="2404508" cy="59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MX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Proveedor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5"/>
          <p:cNvSpPr txBox="1"/>
          <p:nvPr/>
        </p:nvSpPr>
        <p:spPr>
          <a:xfrm>
            <a:off x="4423915" y="8558604"/>
            <a:ext cx="2404508" cy="59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MX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Proveedor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5"/>
          <p:cNvSpPr txBox="1"/>
          <p:nvPr/>
        </p:nvSpPr>
        <p:spPr>
          <a:xfrm>
            <a:off x="4465506" y="12104561"/>
            <a:ext cx="2404508" cy="59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MX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Proveedor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5"/>
          <p:cNvSpPr txBox="1"/>
          <p:nvPr/>
        </p:nvSpPr>
        <p:spPr>
          <a:xfrm>
            <a:off x="17558452" y="8558604"/>
            <a:ext cx="3036020" cy="59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MX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Transportista 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5" descr="A preview of asset 23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726122" y="7018025"/>
            <a:ext cx="2493986" cy="134218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5"/>
          <p:cNvSpPr txBox="1"/>
          <p:nvPr/>
        </p:nvSpPr>
        <p:spPr>
          <a:xfrm>
            <a:off x="17558451" y="5193062"/>
            <a:ext cx="3155670" cy="59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MX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Transportista 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5"/>
          <p:cNvSpPr txBox="1"/>
          <p:nvPr/>
        </p:nvSpPr>
        <p:spPr>
          <a:xfrm>
            <a:off x="17630145" y="11924146"/>
            <a:ext cx="3155669" cy="59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MX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Transportista 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5"/>
          <p:cNvSpPr/>
          <p:nvPr/>
        </p:nvSpPr>
        <p:spPr>
          <a:xfrm>
            <a:off x="9857010" y="3893407"/>
            <a:ext cx="4529470" cy="1499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5"/>
          <p:cNvSpPr/>
          <p:nvPr/>
        </p:nvSpPr>
        <p:spPr>
          <a:xfrm>
            <a:off x="9836612" y="7180348"/>
            <a:ext cx="4570266" cy="1499386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5"/>
          <p:cNvSpPr/>
          <p:nvPr/>
        </p:nvSpPr>
        <p:spPr>
          <a:xfrm>
            <a:off x="9831378" y="10467289"/>
            <a:ext cx="4529470" cy="1407057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E478AF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5"/>
          <p:cNvSpPr txBox="1"/>
          <p:nvPr/>
        </p:nvSpPr>
        <p:spPr>
          <a:xfrm>
            <a:off x="10919491" y="4337176"/>
            <a:ext cx="2404508" cy="59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s-MX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Web service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5"/>
          <p:cNvSpPr txBox="1"/>
          <p:nvPr/>
        </p:nvSpPr>
        <p:spPr>
          <a:xfrm>
            <a:off x="10893859" y="7386302"/>
            <a:ext cx="2404508" cy="1087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s-MX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Formato de excel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5"/>
          <p:cNvSpPr txBox="1"/>
          <p:nvPr/>
        </p:nvSpPr>
        <p:spPr>
          <a:xfrm>
            <a:off x="10893859" y="10627078"/>
            <a:ext cx="2404508" cy="1087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s-MX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Correo electrónico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4" name="Google Shape;114;p5"/>
          <p:cNvCxnSpPr/>
          <p:nvPr/>
        </p:nvCxnSpPr>
        <p:spPr>
          <a:xfrm>
            <a:off x="7634175" y="4643100"/>
            <a:ext cx="1360967" cy="0"/>
          </a:xfrm>
          <a:prstGeom prst="straightConnector1">
            <a:avLst/>
          </a:prstGeom>
          <a:noFill/>
          <a:ln w="57150" cap="flat" cmpd="sng">
            <a:solidFill>
              <a:schemeClr val="accent6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115" name="Google Shape;115;p5"/>
          <p:cNvCxnSpPr/>
          <p:nvPr/>
        </p:nvCxnSpPr>
        <p:spPr>
          <a:xfrm>
            <a:off x="7634174" y="7920176"/>
            <a:ext cx="1360967" cy="0"/>
          </a:xfrm>
          <a:prstGeom prst="straightConnector1">
            <a:avLst/>
          </a:prstGeom>
          <a:noFill/>
          <a:ln w="57150" cap="flat" cmpd="sng">
            <a:solidFill>
              <a:schemeClr val="accent6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116" name="Google Shape;116;p5"/>
          <p:cNvCxnSpPr/>
          <p:nvPr/>
        </p:nvCxnSpPr>
        <p:spPr>
          <a:xfrm>
            <a:off x="7637719" y="11156016"/>
            <a:ext cx="1360967" cy="0"/>
          </a:xfrm>
          <a:prstGeom prst="straightConnector1">
            <a:avLst/>
          </a:prstGeom>
          <a:noFill/>
          <a:ln w="57150" cap="flat" cmpd="sng">
            <a:solidFill>
              <a:schemeClr val="accent6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117" name="Google Shape;117;p5"/>
          <p:cNvCxnSpPr/>
          <p:nvPr/>
        </p:nvCxnSpPr>
        <p:spPr>
          <a:xfrm>
            <a:off x="15247081" y="4613236"/>
            <a:ext cx="1360967" cy="0"/>
          </a:xfrm>
          <a:prstGeom prst="straightConnector1">
            <a:avLst/>
          </a:prstGeom>
          <a:noFill/>
          <a:ln w="57150" cap="flat" cmpd="sng">
            <a:solidFill>
              <a:schemeClr val="accent6"/>
            </a:solidFill>
            <a:prstDash val="solid"/>
            <a:miter lim="400000"/>
            <a:headEnd type="none" w="sm" len="sm"/>
            <a:tailEnd type="triangle" w="med" len="med"/>
          </a:ln>
        </p:spPr>
      </p:cxnSp>
      <p:cxnSp>
        <p:nvCxnSpPr>
          <p:cNvPr id="118" name="Google Shape;118;p5"/>
          <p:cNvCxnSpPr/>
          <p:nvPr/>
        </p:nvCxnSpPr>
        <p:spPr>
          <a:xfrm>
            <a:off x="15250626" y="7891607"/>
            <a:ext cx="1360967" cy="0"/>
          </a:xfrm>
          <a:prstGeom prst="straightConnector1">
            <a:avLst/>
          </a:prstGeom>
          <a:noFill/>
          <a:ln w="57150" cap="flat" cmpd="sng">
            <a:solidFill>
              <a:schemeClr val="accent6"/>
            </a:solidFill>
            <a:prstDash val="solid"/>
            <a:miter lim="400000"/>
            <a:headEnd type="none" w="sm" len="sm"/>
            <a:tailEnd type="triangle" w="med" len="med"/>
          </a:ln>
        </p:spPr>
      </p:cxnSp>
      <p:cxnSp>
        <p:nvCxnSpPr>
          <p:cNvPr id="119" name="Google Shape;119;p5"/>
          <p:cNvCxnSpPr/>
          <p:nvPr/>
        </p:nvCxnSpPr>
        <p:spPr>
          <a:xfrm>
            <a:off x="15254171" y="11191244"/>
            <a:ext cx="1360967" cy="0"/>
          </a:xfrm>
          <a:prstGeom prst="straightConnector1">
            <a:avLst/>
          </a:prstGeom>
          <a:noFill/>
          <a:ln w="57150" cap="flat" cmpd="sng">
            <a:solidFill>
              <a:schemeClr val="accent6"/>
            </a:solidFill>
            <a:prstDash val="solid"/>
            <a:miter lim="400000"/>
            <a:headEnd type="none" w="sm" len="sm"/>
            <a:tailEnd type="triangle" w="med" len="med"/>
          </a:ln>
        </p:spPr>
      </p:cxnSp>
      <p:pic>
        <p:nvPicPr>
          <p:cNvPr id="120" name="Google Shape;120;p5" descr="A preview of asset 23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82600" y="6708810"/>
            <a:ext cx="2404508" cy="1610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5" descr="A preview of asset 23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82600" y="10250224"/>
            <a:ext cx="2404508" cy="1610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5" descr="A preview of asset 23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279106" y="3762337"/>
            <a:ext cx="3435015" cy="1152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5" descr="A preview of asset 237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748838" y="10535398"/>
            <a:ext cx="2495552" cy="134303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95;p4">
            <a:extLst>
              <a:ext uri="{FF2B5EF4-FFF2-40B4-BE49-F238E27FC236}">
                <a16:creationId xmlns:a16="http://schemas.microsoft.com/office/drawing/2014/main" id="{7C155F40-0117-C93D-2807-A06B9BA52AC1}"/>
              </a:ext>
            </a:extLst>
          </p:cNvPr>
          <p:cNvSpPr txBox="1"/>
          <p:nvPr/>
        </p:nvSpPr>
        <p:spPr>
          <a:xfrm>
            <a:off x="45287" y="2626077"/>
            <a:ext cx="21748408" cy="12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lang="es-MX" sz="4800" b="0" i="0" u="none" strike="noStrike" cap="none" dirty="0">
                <a:solidFill>
                  <a:srgbClr val="B3008B"/>
                </a:solidFill>
                <a:latin typeface="Arial"/>
                <a:ea typeface="Arial"/>
                <a:cs typeface="Arial"/>
                <a:sym typeface="Arial"/>
              </a:rPr>
              <a:t>¿Cómo se comparte la información?</a:t>
            </a:r>
            <a:endParaRPr sz="4800" b="0" i="0" u="none" strike="noStrike" cap="none" dirty="0">
              <a:solidFill>
                <a:srgbClr val="B3008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 txBox="1"/>
          <p:nvPr/>
        </p:nvSpPr>
        <p:spPr>
          <a:xfrm>
            <a:off x="4019880" y="8558604"/>
            <a:ext cx="2404508" cy="59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MX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Proveedor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6"/>
          <p:cNvSpPr/>
          <p:nvPr/>
        </p:nvSpPr>
        <p:spPr>
          <a:xfrm>
            <a:off x="8355973" y="4534879"/>
            <a:ext cx="6693865" cy="6662732"/>
          </a:xfrm>
          <a:prstGeom prst="ellipse">
            <a:avLst/>
          </a:prstGeom>
          <a:noFill/>
          <a:ln w="57150" cap="flat" cmpd="sng">
            <a:solidFill>
              <a:schemeClr val="accent6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6"/>
          <p:cNvSpPr txBox="1"/>
          <p:nvPr/>
        </p:nvSpPr>
        <p:spPr>
          <a:xfrm>
            <a:off x="8936845" y="7717686"/>
            <a:ext cx="5532120" cy="2872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MX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¿Cómo puedo compartir los datos correspondientes de mis ubicaciones y mercancías a mi transportista?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94484" y="5191205"/>
            <a:ext cx="2216841" cy="2355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6" descr="A preview of asset 23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758806" y="8558604"/>
            <a:ext cx="2495552" cy="1343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6" descr="A preview of asset 23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289075" y="5675636"/>
            <a:ext cx="3435015" cy="1152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6" descr="A preview of asset 237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216451" y="7336189"/>
            <a:ext cx="2495552" cy="1343031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6"/>
          <p:cNvSpPr txBox="1"/>
          <p:nvPr/>
        </p:nvSpPr>
        <p:spPr>
          <a:xfrm>
            <a:off x="16462461" y="6910430"/>
            <a:ext cx="3124074" cy="59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MX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Transportista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6"/>
          <p:cNvSpPr txBox="1"/>
          <p:nvPr/>
        </p:nvSpPr>
        <p:spPr>
          <a:xfrm>
            <a:off x="16444545" y="10034091"/>
            <a:ext cx="3124074" cy="59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MX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Transportista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6"/>
          <p:cNvSpPr txBox="1"/>
          <p:nvPr/>
        </p:nvSpPr>
        <p:spPr>
          <a:xfrm>
            <a:off x="19880925" y="8707473"/>
            <a:ext cx="3124074" cy="59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MX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Transportista 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6" descr="A preview of asset 236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41145" y="6700383"/>
            <a:ext cx="2404508" cy="1610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 txBox="1"/>
          <p:nvPr/>
        </p:nvSpPr>
        <p:spPr>
          <a:xfrm flipH="1">
            <a:off x="3509516" y="8558604"/>
            <a:ext cx="2404508" cy="59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MX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Proveedor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7"/>
          <p:cNvSpPr/>
          <p:nvPr/>
        </p:nvSpPr>
        <p:spPr>
          <a:xfrm flipH="1">
            <a:off x="9509806" y="5581718"/>
            <a:ext cx="4061896" cy="3967975"/>
          </a:xfrm>
          <a:prstGeom prst="ellipse">
            <a:avLst/>
          </a:prstGeom>
          <a:noFill/>
          <a:ln w="57150" cap="flat" cmpd="sng">
            <a:solidFill>
              <a:schemeClr val="accent6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23241" y="7346538"/>
            <a:ext cx="2430390" cy="1467068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7"/>
          <p:cNvSpPr txBox="1"/>
          <p:nvPr/>
        </p:nvSpPr>
        <p:spPr>
          <a:xfrm flipH="1">
            <a:off x="10156351" y="6192063"/>
            <a:ext cx="2806700" cy="964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es-MX" sz="2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Mensaje estandarizado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7"/>
          <p:cNvSpPr/>
          <p:nvPr/>
        </p:nvSpPr>
        <p:spPr>
          <a:xfrm>
            <a:off x="7612912" y="956930"/>
            <a:ext cx="155448" cy="914400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7" descr="A preview of asset 23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71994" y="6875333"/>
            <a:ext cx="2495552" cy="1343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7" descr="A preview of asset 23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981860" y="4032434"/>
            <a:ext cx="3435015" cy="1152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7" descr="A preview of asset 237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512773" y="9825150"/>
            <a:ext cx="2495552" cy="134303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7"/>
          <p:cNvSpPr txBox="1"/>
          <p:nvPr/>
        </p:nvSpPr>
        <p:spPr>
          <a:xfrm flipH="1">
            <a:off x="17155246" y="5267228"/>
            <a:ext cx="3124074" cy="59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MX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Transportista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7"/>
          <p:cNvSpPr txBox="1"/>
          <p:nvPr/>
        </p:nvSpPr>
        <p:spPr>
          <a:xfrm flipH="1">
            <a:off x="17057733" y="8350820"/>
            <a:ext cx="3124074" cy="59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MX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Transportista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7"/>
          <p:cNvSpPr txBox="1"/>
          <p:nvPr/>
        </p:nvSpPr>
        <p:spPr>
          <a:xfrm flipH="1">
            <a:off x="17177247" y="11196434"/>
            <a:ext cx="3124074" cy="59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MX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Transportista 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7" descr="A preview of asset 236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82052" y="6618763"/>
            <a:ext cx="2404508" cy="16101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5" name="Google Shape;155;p7"/>
          <p:cNvCxnSpPr/>
          <p:nvPr/>
        </p:nvCxnSpPr>
        <p:spPr>
          <a:xfrm>
            <a:off x="6302378" y="7565705"/>
            <a:ext cx="3185591" cy="0"/>
          </a:xfrm>
          <a:prstGeom prst="straightConnector1">
            <a:avLst/>
          </a:prstGeom>
          <a:noFill/>
          <a:ln w="57150" cap="flat" cmpd="sng">
            <a:solidFill>
              <a:schemeClr val="accent6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156" name="Google Shape;156;p7"/>
          <p:cNvCxnSpPr/>
          <p:nvPr/>
        </p:nvCxnSpPr>
        <p:spPr>
          <a:xfrm rot="10800000" flipH="1">
            <a:off x="13609674" y="4929416"/>
            <a:ext cx="2955852" cy="2617432"/>
          </a:xfrm>
          <a:prstGeom prst="straightConnector1">
            <a:avLst/>
          </a:prstGeom>
          <a:noFill/>
          <a:ln w="57150" cap="flat" cmpd="sng">
            <a:solidFill>
              <a:schemeClr val="accent6"/>
            </a:solidFill>
            <a:prstDash val="solid"/>
            <a:miter lim="400000"/>
            <a:headEnd type="none" w="sm" len="sm"/>
            <a:tailEnd type="triangle" w="med" len="med"/>
          </a:ln>
        </p:spPr>
      </p:cxnSp>
      <p:cxnSp>
        <p:nvCxnSpPr>
          <p:cNvPr id="157" name="Google Shape;157;p7"/>
          <p:cNvCxnSpPr/>
          <p:nvPr/>
        </p:nvCxnSpPr>
        <p:spPr>
          <a:xfrm rot="10800000" flipH="1">
            <a:off x="13633747" y="7546848"/>
            <a:ext cx="3305583" cy="18857"/>
          </a:xfrm>
          <a:prstGeom prst="straightConnector1">
            <a:avLst/>
          </a:prstGeom>
          <a:noFill/>
          <a:ln w="57150" cap="flat" cmpd="sng">
            <a:solidFill>
              <a:schemeClr val="accent6"/>
            </a:solidFill>
            <a:prstDash val="solid"/>
            <a:miter lim="400000"/>
            <a:headEnd type="none" w="sm" len="sm"/>
            <a:tailEnd type="triangle" w="med" len="med"/>
          </a:ln>
        </p:spPr>
      </p:cxnSp>
      <p:cxnSp>
        <p:nvCxnSpPr>
          <p:cNvPr id="158" name="Google Shape;158;p7"/>
          <p:cNvCxnSpPr/>
          <p:nvPr/>
        </p:nvCxnSpPr>
        <p:spPr>
          <a:xfrm>
            <a:off x="13609674" y="7565705"/>
            <a:ext cx="2955852" cy="2811672"/>
          </a:xfrm>
          <a:prstGeom prst="straightConnector1">
            <a:avLst/>
          </a:prstGeom>
          <a:noFill/>
          <a:ln w="57150" cap="flat" cmpd="sng">
            <a:solidFill>
              <a:schemeClr val="accent6"/>
            </a:solidFill>
            <a:prstDash val="solid"/>
            <a:miter lim="4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"/>
          <p:cNvSpPr txBox="1"/>
          <p:nvPr/>
        </p:nvSpPr>
        <p:spPr>
          <a:xfrm>
            <a:off x="2381693" y="1183218"/>
            <a:ext cx="14056242" cy="133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s-MX" sz="8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ESTÁNDAR DE COMUNICACIÓN</a:t>
            </a: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9"/>
          <p:cNvSpPr txBox="1"/>
          <p:nvPr/>
        </p:nvSpPr>
        <p:spPr>
          <a:xfrm>
            <a:off x="3441404" y="5108900"/>
            <a:ext cx="17501191" cy="3795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</a:pPr>
            <a:r>
              <a:rPr lang="es-MX" sz="7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Más de 160 organizaciones colaboran con GS1 México para el diseño del mensaje estándar de comunicación para Carta Porte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"/>
          <p:cNvSpPr/>
          <p:nvPr/>
        </p:nvSpPr>
        <p:spPr>
          <a:xfrm>
            <a:off x="376934" y="5715492"/>
            <a:ext cx="3179383" cy="100202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8"/>
          <p:cNvSpPr/>
          <p:nvPr/>
        </p:nvSpPr>
        <p:spPr>
          <a:xfrm>
            <a:off x="7276574" y="5715490"/>
            <a:ext cx="3179383" cy="100202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8"/>
          <p:cNvSpPr/>
          <p:nvPr/>
        </p:nvSpPr>
        <p:spPr>
          <a:xfrm>
            <a:off x="10698368" y="5490286"/>
            <a:ext cx="3179383" cy="145243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8"/>
          <p:cNvSpPr/>
          <p:nvPr/>
        </p:nvSpPr>
        <p:spPr>
          <a:xfrm>
            <a:off x="14096481" y="5490286"/>
            <a:ext cx="3179383" cy="145243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8"/>
          <p:cNvSpPr/>
          <p:nvPr/>
        </p:nvSpPr>
        <p:spPr>
          <a:xfrm>
            <a:off x="17499842" y="5490286"/>
            <a:ext cx="3179383" cy="145243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8"/>
          <p:cNvSpPr/>
          <p:nvPr/>
        </p:nvSpPr>
        <p:spPr>
          <a:xfrm>
            <a:off x="20903203" y="5490286"/>
            <a:ext cx="3179383" cy="145243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8"/>
          <p:cNvSpPr txBox="1"/>
          <p:nvPr/>
        </p:nvSpPr>
        <p:spPr>
          <a:xfrm>
            <a:off x="548542" y="5918987"/>
            <a:ext cx="2783797" cy="59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s-MX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Contratante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8"/>
          <p:cNvSpPr txBox="1"/>
          <p:nvPr/>
        </p:nvSpPr>
        <p:spPr>
          <a:xfrm>
            <a:off x="7465898" y="5922530"/>
            <a:ext cx="2783797" cy="59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s-MX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Transportista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8"/>
          <p:cNvSpPr txBox="1"/>
          <p:nvPr/>
        </p:nvSpPr>
        <p:spPr>
          <a:xfrm>
            <a:off x="10837433" y="5672767"/>
            <a:ext cx="2841793" cy="1087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s-MX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100% Datos</a:t>
            </a:r>
            <a:br>
              <a:rPr lang="es-MX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MX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CFDI + CCP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8"/>
          <p:cNvSpPr txBox="1"/>
          <p:nvPr/>
        </p:nvSpPr>
        <p:spPr>
          <a:xfrm>
            <a:off x="14231999" y="5655047"/>
            <a:ext cx="2841793" cy="1087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s-MX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PAC soporta datos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8"/>
          <p:cNvSpPr txBox="1"/>
          <p:nvPr/>
        </p:nvSpPr>
        <p:spPr>
          <a:xfrm>
            <a:off x="17653077" y="5630797"/>
            <a:ext cx="2841793" cy="1100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s-MX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CFDI Ingreso o Traslado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8"/>
          <p:cNvSpPr txBox="1"/>
          <p:nvPr/>
        </p:nvSpPr>
        <p:spPr>
          <a:xfrm>
            <a:off x="21074155" y="5655607"/>
            <a:ext cx="2841793" cy="1100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s-MX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Complemento Carta Porte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8"/>
          <p:cNvSpPr/>
          <p:nvPr/>
        </p:nvSpPr>
        <p:spPr>
          <a:xfrm>
            <a:off x="548544" y="7349100"/>
            <a:ext cx="2783797" cy="5409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s-MX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Ubicaciones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8"/>
          <p:cNvSpPr/>
          <p:nvPr/>
        </p:nvSpPr>
        <p:spPr>
          <a:xfrm>
            <a:off x="548543" y="8175247"/>
            <a:ext cx="2783797" cy="5409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s-MX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Mercancías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8"/>
          <p:cNvSpPr/>
          <p:nvPr/>
        </p:nvSpPr>
        <p:spPr>
          <a:xfrm>
            <a:off x="7439018" y="7362914"/>
            <a:ext cx="2783797" cy="5409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s-MX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CFDI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8"/>
          <p:cNvSpPr/>
          <p:nvPr/>
        </p:nvSpPr>
        <p:spPr>
          <a:xfrm>
            <a:off x="7439017" y="8189061"/>
            <a:ext cx="2783797" cy="5409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s-MX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Operadores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8"/>
          <p:cNvSpPr/>
          <p:nvPr/>
        </p:nvSpPr>
        <p:spPr>
          <a:xfrm>
            <a:off x="7439012" y="9011987"/>
            <a:ext cx="2783797" cy="5409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s-MX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Transporte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8"/>
          <p:cNvSpPr/>
          <p:nvPr/>
        </p:nvSpPr>
        <p:spPr>
          <a:xfrm>
            <a:off x="7439012" y="9838134"/>
            <a:ext cx="2783797" cy="5409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s-MX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Propietario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8"/>
          <p:cNvSpPr/>
          <p:nvPr/>
        </p:nvSpPr>
        <p:spPr>
          <a:xfrm>
            <a:off x="10905408" y="7349100"/>
            <a:ext cx="2783797" cy="5409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s-MX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CFDI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8"/>
          <p:cNvSpPr/>
          <p:nvPr/>
        </p:nvSpPr>
        <p:spPr>
          <a:xfrm>
            <a:off x="10905405" y="8167321"/>
            <a:ext cx="2783797" cy="5409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s-MX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Ubicaciones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8"/>
          <p:cNvSpPr/>
          <p:nvPr/>
        </p:nvSpPr>
        <p:spPr>
          <a:xfrm>
            <a:off x="10905405" y="8984178"/>
            <a:ext cx="2783797" cy="5409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s-MX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Mercancía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8"/>
          <p:cNvSpPr/>
          <p:nvPr/>
        </p:nvSpPr>
        <p:spPr>
          <a:xfrm>
            <a:off x="10905405" y="9800377"/>
            <a:ext cx="2783797" cy="5409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s-MX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Operadores</a:t>
            </a:r>
            <a:endParaRPr sz="3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8"/>
          <p:cNvSpPr/>
          <p:nvPr/>
        </p:nvSpPr>
        <p:spPr>
          <a:xfrm>
            <a:off x="10905405" y="10617234"/>
            <a:ext cx="2783797" cy="5409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s-MX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Transporte</a:t>
            </a:r>
            <a:endParaRPr sz="3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8"/>
          <p:cNvSpPr/>
          <p:nvPr/>
        </p:nvSpPr>
        <p:spPr>
          <a:xfrm>
            <a:off x="10905405" y="11434091"/>
            <a:ext cx="2783797" cy="5409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s-MX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Propietario</a:t>
            </a:r>
            <a:endParaRPr sz="3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8"/>
          <p:cNvSpPr/>
          <p:nvPr/>
        </p:nvSpPr>
        <p:spPr>
          <a:xfrm>
            <a:off x="3884405" y="4726088"/>
            <a:ext cx="3051763" cy="2981198"/>
          </a:xfrm>
          <a:prstGeom prst="ellipse">
            <a:avLst/>
          </a:prstGeom>
          <a:noFill/>
          <a:ln w="57150" cap="flat" cmpd="sng">
            <a:solidFill>
              <a:schemeClr val="accent6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51889" y="6035387"/>
            <a:ext cx="1825987" cy="110223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8"/>
          <p:cNvSpPr txBox="1"/>
          <p:nvPr/>
        </p:nvSpPr>
        <p:spPr>
          <a:xfrm>
            <a:off x="4004618" y="5082514"/>
            <a:ext cx="2806700" cy="84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es-MX" sz="2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Mensaje estandarizado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0" name="Google Shape;190;p8"/>
          <p:cNvCxnSpPr>
            <a:stCxn id="163" idx="3"/>
            <a:endCxn id="187" idx="2"/>
          </p:cNvCxnSpPr>
          <p:nvPr/>
        </p:nvCxnSpPr>
        <p:spPr>
          <a:xfrm>
            <a:off x="3556317" y="6216506"/>
            <a:ext cx="328200" cy="3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miter lim="400000"/>
            <a:headEnd type="none" w="sm" len="sm"/>
            <a:tailEnd type="triangle" w="med" len="med"/>
          </a:ln>
        </p:spPr>
      </p:cxnSp>
      <p:cxnSp>
        <p:nvCxnSpPr>
          <p:cNvPr id="191" name="Google Shape;191;p8"/>
          <p:cNvCxnSpPr>
            <a:endCxn id="165" idx="1"/>
          </p:cNvCxnSpPr>
          <p:nvPr/>
        </p:nvCxnSpPr>
        <p:spPr>
          <a:xfrm>
            <a:off x="10431968" y="6216504"/>
            <a:ext cx="266400" cy="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miter lim="400000"/>
            <a:headEnd type="none" w="sm" len="sm"/>
            <a:tailEnd type="triangle" w="med" len="med"/>
          </a:ln>
        </p:spPr>
      </p:cxnSp>
      <p:cxnSp>
        <p:nvCxnSpPr>
          <p:cNvPr id="192" name="Google Shape;192;p8"/>
          <p:cNvCxnSpPr>
            <a:stCxn id="165" idx="3"/>
            <a:endCxn id="166" idx="1"/>
          </p:cNvCxnSpPr>
          <p:nvPr/>
        </p:nvCxnSpPr>
        <p:spPr>
          <a:xfrm>
            <a:off x="13877751" y="6216504"/>
            <a:ext cx="218700" cy="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miter lim="400000"/>
            <a:headEnd type="none" w="sm" len="sm"/>
            <a:tailEnd type="triangle" w="med" len="med"/>
          </a:ln>
        </p:spPr>
      </p:cxnSp>
      <p:cxnSp>
        <p:nvCxnSpPr>
          <p:cNvPr id="193" name="Google Shape;193;p8"/>
          <p:cNvCxnSpPr>
            <a:stCxn id="166" idx="3"/>
            <a:endCxn id="167" idx="1"/>
          </p:cNvCxnSpPr>
          <p:nvPr/>
        </p:nvCxnSpPr>
        <p:spPr>
          <a:xfrm>
            <a:off x="17275864" y="6216504"/>
            <a:ext cx="224100" cy="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miter lim="400000"/>
            <a:headEnd type="none" w="sm" len="sm"/>
            <a:tailEnd type="triangle" w="med" len="med"/>
          </a:ln>
        </p:spPr>
      </p:cxnSp>
      <p:cxnSp>
        <p:nvCxnSpPr>
          <p:cNvPr id="194" name="Google Shape;194;p8"/>
          <p:cNvCxnSpPr>
            <a:stCxn id="167" idx="3"/>
            <a:endCxn id="168" idx="1"/>
          </p:cNvCxnSpPr>
          <p:nvPr/>
        </p:nvCxnSpPr>
        <p:spPr>
          <a:xfrm>
            <a:off x="20679225" y="6216504"/>
            <a:ext cx="224100" cy="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miter lim="400000"/>
            <a:headEnd type="none" w="sm" len="sm"/>
            <a:tailEnd type="triangle" w="med" len="med"/>
          </a:ln>
        </p:spPr>
      </p:cxnSp>
      <p:cxnSp>
        <p:nvCxnSpPr>
          <p:cNvPr id="195" name="Google Shape;195;p8"/>
          <p:cNvCxnSpPr>
            <a:stCxn id="187" idx="6"/>
            <a:endCxn id="164" idx="1"/>
          </p:cNvCxnSpPr>
          <p:nvPr/>
        </p:nvCxnSpPr>
        <p:spPr>
          <a:xfrm rot="10800000" flipH="1">
            <a:off x="6936168" y="6216387"/>
            <a:ext cx="340500" cy="3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miter lim="4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31_ColorGradientLight">
  <a:themeElements>
    <a:clrScheme name="31_ColorGradientLight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1_ColorGradientLight">
  <a:themeElements>
    <a:clrScheme name="31_ColorGradientLight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343</Words>
  <Application>Microsoft Office PowerPoint</Application>
  <PresentationFormat>Personalizado</PresentationFormat>
  <Paragraphs>85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Verdana</vt:lpstr>
      <vt:lpstr>Calibri</vt:lpstr>
      <vt:lpstr>Helvetica Neue</vt:lpstr>
      <vt:lpstr>Montserrat</vt:lpstr>
      <vt:lpstr>Play</vt:lpstr>
      <vt:lpstr>31_ColorGradientLight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César Silvestre Solis</dc:creator>
  <cp:lastModifiedBy>Sergio Pastrana Hernández</cp:lastModifiedBy>
  <cp:revision>1</cp:revision>
  <dcterms:modified xsi:type="dcterms:W3CDTF">2025-02-06T18:43:21Z</dcterms:modified>
</cp:coreProperties>
</file>